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1"/>
  </p:notesMasterIdLst>
  <p:handoutMasterIdLst>
    <p:handoutMasterId r:id="rId12"/>
  </p:handoutMasterIdLst>
  <p:sldIdLst>
    <p:sldId id="256" r:id="rId2"/>
    <p:sldId id="409" r:id="rId3"/>
    <p:sldId id="423" r:id="rId4"/>
    <p:sldId id="406" r:id="rId5"/>
    <p:sldId id="413" r:id="rId6"/>
    <p:sldId id="287" r:id="rId7"/>
    <p:sldId id="375" r:id="rId8"/>
    <p:sldId id="422" r:id="rId9"/>
    <p:sldId id="42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88029" autoAdjust="0"/>
  </p:normalViewPr>
  <p:slideViewPr>
    <p:cSldViewPr snapToGrid="0">
      <p:cViewPr varScale="1">
        <p:scale>
          <a:sx n="64" d="100"/>
          <a:sy n="64" d="100"/>
        </p:scale>
        <p:origin x="1002" y="48"/>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9/23/2021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9/23/2021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2301847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4283208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2</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3545318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ixIoDYVfKA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tmp"/><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hyperlink" Target="https://www.youtube.com/watch?v=P7fi4hP_y8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DT31: Autonomy </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7" name="Picture Placeholder 6">
            <a:extLst>
              <a:ext uri="{FF2B5EF4-FFF2-40B4-BE49-F238E27FC236}">
                <a16:creationId xmlns:a16="http://schemas.microsoft.com/office/drawing/2014/main" id="{114C3B67-6397-4957-8BFA-FFC85CDA57EB}"/>
              </a:ext>
            </a:extLst>
          </p:cNvPr>
          <p:cNvPicPr>
            <a:picLocks noGrp="1" noChangeAspect="1"/>
          </p:cNvPicPr>
          <p:nvPr>
            <p:ph type="pic" sz="quarter" idx="10"/>
          </p:nvPr>
        </p:nvPicPr>
        <p:blipFill>
          <a:blip r:embed="rId2"/>
          <a:srcRect l="17081" r="17081"/>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038967210"/>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76515">
                <a:tc>
                  <a:txBody>
                    <a:bodyPr/>
                    <a:lstStyle/>
                    <a:p>
                      <a:r>
                        <a:rPr lang="en-GB" sz="1600" dirty="0">
                          <a:latin typeface="+mj-lt"/>
                        </a:rPr>
                        <a:t>Name TWO individuals who have contributed to the world of technology (1 point)</a:t>
                      </a:r>
                    </a:p>
                    <a:p>
                      <a:endParaRPr lang="en-GB" sz="1600" dirty="0">
                        <a:latin typeface="+mj-lt"/>
                      </a:endParaRPr>
                    </a:p>
                    <a:p>
                      <a:endParaRPr lang="en-GB" sz="1600" dirty="0">
                        <a:latin typeface="+mj-lt"/>
                      </a:endParaRPr>
                    </a:p>
                  </a:txBody>
                  <a:tcPr/>
                </a:tc>
                <a:tc>
                  <a:txBody>
                    <a:bodyPr/>
                    <a:lstStyle/>
                    <a:p>
                      <a:r>
                        <a:rPr lang="en-GB" sz="1600" kern="1200" dirty="0">
                          <a:solidFill>
                            <a:schemeClr val="tx1"/>
                          </a:solidFill>
                          <a:latin typeface="+mj-lt"/>
                          <a:ea typeface="+mn-ea"/>
                          <a:cs typeface="+mn-cs"/>
                        </a:rPr>
                        <a:t>Algorithms/Machines become more intelligent when they receive more what? (1 point)</a:t>
                      </a:r>
                    </a:p>
                  </a:txBody>
                  <a:tcPr/>
                </a:tc>
                <a:tc>
                  <a:txBody>
                    <a:bodyPr/>
                    <a:lstStyle/>
                    <a:p>
                      <a:r>
                        <a:rPr lang="en-GB" sz="1600" dirty="0">
                          <a:latin typeface="+mj-lt"/>
                        </a:rPr>
                        <a:t>What does the term ‘tagging’ mean in image recognition? (1 point)</a:t>
                      </a: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pieces of computing based legislation you have studied. (2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kern="1200" dirty="0">
                          <a:solidFill>
                            <a:schemeClr val="tx1"/>
                          </a:solidFill>
                          <a:latin typeface="+mj-lt"/>
                          <a:ea typeface="+mn-ea"/>
                          <a:cs typeface="+mn-cs"/>
                        </a:rPr>
                        <a:t>Which prevention strategy will monitor network traffic that is coming in and out of the network? (2 points)</a:t>
                      </a:r>
                    </a:p>
                    <a:p>
                      <a:endParaRPr lang="en-GB" sz="1600" kern="1200" dirty="0">
                        <a:solidFill>
                          <a:schemeClr val="tx1"/>
                        </a:solidFill>
                        <a:latin typeface="+mj-lt"/>
                        <a:ea typeface="+mn-ea"/>
                        <a:cs typeface="+mn-cs"/>
                      </a:endParaRPr>
                    </a:p>
                  </a:txBody>
                  <a:tcPr/>
                </a:tc>
                <a:tc>
                  <a:txBody>
                    <a:bodyPr/>
                    <a:lstStyle/>
                    <a:p>
                      <a:r>
                        <a:rPr lang="en-GB" sz="1600" dirty="0">
                          <a:latin typeface="+mj-lt"/>
                        </a:rPr>
                        <a:t>Name THREE types of malware. (3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utility programs (3 points)</a:t>
                      </a:r>
                    </a:p>
                    <a:p>
                      <a:endParaRPr lang="en-GB" sz="1600" dirty="0">
                        <a:latin typeface="+mj-lt"/>
                      </a:endParaRPr>
                    </a:p>
                  </a:txBody>
                  <a:tcPr/>
                </a:tc>
                <a:tc>
                  <a:txBody>
                    <a:bodyPr/>
                    <a:lstStyle/>
                    <a:p>
                      <a:r>
                        <a:rPr lang="en-GB" sz="1600" dirty="0">
                          <a:latin typeface="+mj-lt"/>
                        </a:rPr>
                        <a:t>Name THREE operating system tools (3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types of storage (3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Video and Animation are types of what image? (4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How many colours can be stored if a bitmap can store 4 bits per pixel? (4 points)</a:t>
                      </a:r>
                    </a:p>
                  </a:txBody>
                  <a:tcPr/>
                </a:tc>
                <a:tc>
                  <a:txBody>
                    <a:bodyPr/>
                    <a:lstStyle/>
                    <a:p>
                      <a:r>
                        <a:rPr lang="en-GB" sz="1600" dirty="0">
                          <a:latin typeface="+mj-lt"/>
                        </a:rPr>
                        <a:t>What type of digital graphic is made up of lines and curves? (4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508059045"/>
              </p:ext>
            </p:extLst>
          </p:nvPr>
        </p:nvGraphicFramePr>
        <p:xfrm>
          <a:off x="157163" y="927960"/>
          <a:ext cx="11430234" cy="548640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76515">
                <a:tc>
                  <a:txBody>
                    <a:bodyPr/>
                    <a:lstStyle/>
                    <a:p>
                      <a:r>
                        <a:rPr lang="en-GB" sz="1600" dirty="0">
                          <a:latin typeface="+mj-lt"/>
                        </a:rPr>
                        <a:t>Name TWO individuals who have contributed to the world of technology (1 point)</a:t>
                      </a:r>
                    </a:p>
                    <a:p>
                      <a:r>
                        <a:rPr lang="en-GB" sz="1600" dirty="0">
                          <a:solidFill>
                            <a:srgbClr val="FF0000"/>
                          </a:solidFill>
                          <a:latin typeface="+mj-lt"/>
                        </a:rPr>
                        <a:t>Steve Jobs, Ada Lovelace, James Gosling, Grace Hopper, Alan Turing, Sir Tim Berners-Lee</a:t>
                      </a:r>
                    </a:p>
                  </a:txBody>
                  <a:tcPr/>
                </a:tc>
                <a:tc>
                  <a:txBody>
                    <a:bodyPr/>
                    <a:lstStyle/>
                    <a:p>
                      <a:r>
                        <a:rPr lang="en-GB" sz="1600" kern="1200" dirty="0">
                          <a:solidFill>
                            <a:schemeClr val="tx1"/>
                          </a:solidFill>
                          <a:latin typeface="+mj-lt"/>
                          <a:ea typeface="+mn-ea"/>
                          <a:cs typeface="+mn-cs"/>
                        </a:rPr>
                        <a:t>Algorithms/Machines become more intelligent when they receive more what? (1 point)</a:t>
                      </a:r>
                    </a:p>
                    <a:p>
                      <a:r>
                        <a:rPr lang="en-GB" sz="1600" kern="1200" dirty="0">
                          <a:solidFill>
                            <a:srgbClr val="FF0000"/>
                          </a:solidFill>
                          <a:latin typeface="+mj-lt"/>
                          <a:ea typeface="+mn-ea"/>
                          <a:cs typeface="+mn-cs"/>
                        </a:rPr>
                        <a:t>Training data</a:t>
                      </a:r>
                    </a:p>
                  </a:txBody>
                  <a:tcPr/>
                </a:tc>
                <a:tc>
                  <a:txBody>
                    <a:bodyPr/>
                    <a:lstStyle/>
                    <a:p>
                      <a:r>
                        <a:rPr lang="en-GB" sz="1600" dirty="0">
                          <a:latin typeface="+mj-lt"/>
                        </a:rPr>
                        <a:t>What does the term ‘tagging’ mean in image recognition? (1 point)</a:t>
                      </a:r>
                    </a:p>
                    <a:p>
                      <a:endParaRPr lang="en-GB" sz="1600" dirty="0">
                        <a:latin typeface="+mj-lt"/>
                      </a:endParaRPr>
                    </a:p>
                    <a:p>
                      <a:r>
                        <a:rPr lang="en-GB" sz="1600" dirty="0">
                          <a:solidFill>
                            <a:srgbClr val="FF0000"/>
                          </a:solidFill>
                          <a:latin typeface="+mj-lt"/>
                        </a:rPr>
                        <a:t>Identifying multiple objects within an image.</a:t>
                      </a: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pieces of computing based legislation you have studied. (2 points)</a:t>
                      </a:r>
                    </a:p>
                    <a:p>
                      <a:r>
                        <a:rPr lang="en-GB" sz="1600" dirty="0">
                          <a:solidFill>
                            <a:srgbClr val="FF0000"/>
                          </a:solidFill>
                          <a:latin typeface="+mj-lt"/>
                        </a:rPr>
                        <a:t>GDPR, Computer Misuse Act and Investigatory Powers Act</a:t>
                      </a:r>
                      <a:endParaRPr lang="en-GB" sz="1600" dirty="0">
                        <a:latin typeface="+mj-lt"/>
                      </a:endParaRPr>
                    </a:p>
                    <a:p>
                      <a:endParaRPr lang="en-GB" sz="1600" dirty="0">
                        <a:latin typeface="+mj-lt"/>
                      </a:endParaRPr>
                    </a:p>
                  </a:txBody>
                  <a:tcPr/>
                </a:tc>
                <a:tc>
                  <a:txBody>
                    <a:bodyPr/>
                    <a:lstStyle/>
                    <a:p>
                      <a:r>
                        <a:rPr lang="en-GB" sz="1600" kern="1200" dirty="0">
                          <a:solidFill>
                            <a:schemeClr val="tx1"/>
                          </a:solidFill>
                          <a:latin typeface="+mj-lt"/>
                          <a:ea typeface="+mn-ea"/>
                          <a:cs typeface="+mn-cs"/>
                        </a:rPr>
                        <a:t>Which prevention strategy will monitor network traffic that is coming in and out of the network? (2 points)</a:t>
                      </a:r>
                    </a:p>
                    <a:p>
                      <a:r>
                        <a:rPr lang="en-GB" sz="1600" kern="1200" dirty="0">
                          <a:solidFill>
                            <a:srgbClr val="FF0000"/>
                          </a:solidFill>
                          <a:latin typeface="+mj-lt"/>
                          <a:ea typeface="+mn-ea"/>
                          <a:cs typeface="+mn-cs"/>
                        </a:rPr>
                        <a:t>Firewall</a:t>
                      </a:r>
                    </a:p>
                  </a:txBody>
                  <a:tcPr/>
                </a:tc>
                <a:tc>
                  <a:txBody>
                    <a:bodyPr/>
                    <a:lstStyle/>
                    <a:p>
                      <a:r>
                        <a:rPr lang="en-GB" sz="1600" dirty="0">
                          <a:latin typeface="+mj-lt"/>
                        </a:rPr>
                        <a:t>Name THREE types of malware. (3 points)</a:t>
                      </a:r>
                    </a:p>
                    <a:p>
                      <a:endParaRPr lang="en-GB" sz="1600" dirty="0">
                        <a:latin typeface="+mj-lt"/>
                      </a:endParaRPr>
                    </a:p>
                    <a:p>
                      <a:r>
                        <a:rPr lang="en-GB" sz="1600" dirty="0">
                          <a:solidFill>
                            <a:srgbClr val="FF0000"/>
                          </a:solidFill>
                          <a:latin typeface="+mj-lt"/>
                        </a:rPr>
                        <a:t>Worm, Trojan, Virus, Ransomware, Bot, Spyware, Adware, Rootkit.</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utility programs (3 points)</a:t>
                      </a:r>
                    </a:p>
                    <a:p>
                      <a:r>
                        <a:rPr lang="en-GB" sz="1600" dirty="0">
                          <a:solidFill>
                            <a:srgbClr val="FF0000"/>
                          </a:solidFill>
                          <a:latin typeface="+mj-lt"/>
                        </a:rPr>
                        <a:t>Anti-virus, Backup, Compression, Defragmentation, Encryption, Firewall.</a:t>
                      </a:r>
                    </a:p>
                  </a:txBody>
                  <a:tcPr/>
                </a:tc>
                <a:tc>
                  <a:txBody>
                    <a:bodyPr/>
                    <a:lstStyle/>
                    <a:p>
                      <a:r>
                        <a:rPr lang="en-GB" sz="1600" dirty="0">
                          <a:latin typeface="+mj-lt"/>
                        </a:rPr>
                        <a:t>Name THREE operating system tools (3 points)</a:t>
                      </a:r>
                    </a:p>
                    <a:p>
                      <a:r>
                        <a:rPr lang="en-GB" sz="1600" dirty="0">
                          <a:solidFill>
                            <a:srgbClr val="FF0000"/>
                          </a:solidFill>
                          <a:latin typeface="+mj-lt"/>
                        </a:rPr>
                        <a:t>User interface, User management, File management, Peripheral device management, memory management.</a:t>
                      </a:r>
                    </a:p>
                  </a:txBody>
                  <a:tcPr/>
                </a:tc>
                <a:tc>
                  <a:txBody>
                    <a:bodyPr/>
                    <a:lstStyle/>
                    <a:p>
                      <a:r>
                        <a:rPr lang="en-GB" sz="1600" dirty="0">
                          <a:latin typeface="+mj-lt"/>
                        </a:rPr>
                        <a:t>Name THREE types of storage (3 points)</a:t>
                      </a:r>
                    </a:p>
                    <a:p>
                      <a:endParaRPr lang="en-GB" sz="1600" dirty="0">
                        <a:latin typeface="+mj-lt"/>
                      </a:endParaRPr>
                    </a:p>
                    <a:p>
                      <a:r>
                        <a:rPr lang="en-GB" sz="1600" dirty="0">
                          <a:solidFill>
                            <a:srgbClr val="FF0000"/>
                          </a:solidFill>
                          <a:latin typeface="+mj-lt"/>
                        </a:rPr>
                        <a:t>Optical, Magnetic and Solid-state</a:t>
                      </a: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Video and Animation are types of what image? (4 points)</a:t>
                      </a:r>
                    </a:p>
                    <a:p>
                      <a:endParaRPr lang="en-GB" sz="1600" dirty="0">
                        <a:latin typeface="+mj-lt"/>
                      </a:endParaRPr>
                    </a:p>
                    <a:p>
                      <a:r>
                        <a:rPr lang="en-GB" sz="1600" dirty="0">
                          <a:solidFill>
                            <a:srgbClr val="FF0000"/>
                          </a:solidFill>
                          <a:latin typeface="+mj-lt"/>
                        </a:rPr>
                        <a:t>Moving images</a:t>
                      </a:r>
                    </a:p>
                    <a:p>
                      <a:endParaRPr lang="en-GB" sz="1600" dirty="0">
                        <a:latin typeface="+mj-lt"/>
                      </a:endParaRPr>
                    </a:p>
                  </a:txBody>
                  <a:tcPr/>
                </a:tc>
                <a:tc>
                  <a:txBody>
                    <a:bodyPr/>
                    <a:lstStyle/>
                    <a:p>
                      <a:r>
                        <a:rPr lang="en-GB" sz="1600" dirty="0">
                          <a:latin typeface="+mj-lt"/>
                        </a:rPr>
                        <a:t>How many colours can be stored if a bitmap can store 4 bits per pixel? (4 points)</a:t>
                      </a:r>
                    </a:p>
                    <a:p>
                      <a:endParaRPr lang="en-GB" sz="1600" dirty="0">
                        <a:latin typeface="+mj-lt"/>
                      </a:endParaRPr>
                    </a:p>
                    <a:p>
                      <a:r>
                        <a:rPr lang="en-GB" sz="1600" dirty="0">
                          <a:solidFill>
                            <a:srgbClr val="FF0000"/>
                          </a:solidFill>
                          <a:latin typeface="+mj-lt"/>
                        </a:rPr>
                        <a:t>16 colours</a:t>
                      </a:r>
                    </a:p>
                  </a:txBody>
                  <a:tcPr/>
                </a:tc>
                <a:tc>
                  <a:txBody>
                    <a:bodyPr/>
                    <a:lstStyle/>
                    <a:p>
                      <a:r>
                        <a:rPr lang="en-GB" sz="1600" dirty="0">
                          <a:latin typeface="+mj-lt"/>
                        </a:rPr>
                        <a:t>What type of digital graphic is made up of lines and curves? (4 points)</a:t>
                      </a:r>
                    </a:p>
                    <a:p>
                      <a:endParaRPr lang="en-GB" sz="1600" dirty="0">
                        <a:latin typeface="+mj-lt"/>
                      </a:endParaRPr>
                    </a:p>
                    <a:p>
                      <a:r>
                        <a:rPr lang="en-GB" sz="1600" dirty="0">
                          <a:solidFill>
                            <a:srgbClr val="FF0000"/>
                          </a:solidFill>
                          <a:latin typeface="+mj-lt"/>
                        </a:rPr>
                        <a:t>Vector graphic</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330723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08206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List </a:t>
            </a:r>
            <a:r>
              <a:rPr lang="en-GB" sz="2000" b="1" dirty="0">
                <a:latin typeface="+mj-lt"/>
              </a:rPr>
              <a:t>three</a:t>
            </a:r>
            <a:r>
              <a:rPr lang="en-GB" sz="2000" dirty="0">
                <a:latin typeface="+mj-lt"/>
              </a:rPr>
              <a:t> AI technologies.</a:t>
            </a:r>
          </a:p>
          <a:p>
            <a:endParaRPr lang="en-GB" sz="2000" dirty="0">
              <a:latin typeface="+mj-lt"/>
            </a:endParaRPr>
          </a:p>
          <a:p>
            <a:pPr>
              <a:lnSpc>
                <a:spcPct val="200000"/>
              </a:lnSpc>
            </a:pPr>
            <a:r>
              <a:rPr lang="en-GB" sz="2000" dirty="0">
                <a:latin typeface="+mj-lt"/>
              </a:rPr>
              <a:t>       1…………………………………………………………………………..</a:t>
            </a:r>
          </a:p>
          <a:p>
            <a:pPr>
              <a:lnSpc>
                <a:spcPct val="200000"/>
              </a:lnSpc>
            </a:pPr>
            <a:r>
              <a:rPr lang="en-GB" sz="2000" dirty="0">
                <a:latin typeface="+mj-lt"/>
              </a:rPr>
              <a:t>       2…………………………………………………………………………..</a:t>
            </a:r>
          </a:p>
          <a:p>
            <a:pPr>
              <a:lnSpc>
                <a:spcPct val="200000"/>
              </a:lnSpc>
            </a:pPr>
            <a:r>
              <a:rPr lang="en-GB" sz="2000" dirty="0">
                <a:latin typeface="+mj-lt"/>
              </a:rPr>
              <a:t>       3…………………………………………………………………………..</a:t>
            </a:r>
          </a:p>
          <a:p>
            <a:pPr algn="r">
              <a:lnSpc>
                <a:spcPct val="200000"/>
              </a:lnSpc>
            </a:pPr>
            <a:r>
              <a:rPr lang="en-GB" sz="2000" dirty="0">
                <a:latin typeface="+mj-lt"/>
              </a:rPr>
              <a:t>                     </a:t>
            </a:r>
            <a:r>
              <a:rPr lang="en-GB" sz="2000" b="1" dirty="0">
                <a:latin typeface="+mj-lt"/>
              </a:rPr>
              <a:t>[3]</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323439"/>
          </a:xfrm>
          <a:prstGeom prst="rect">
            <a:avLst/>
          </a:prstGeom>
          <a:noFill/>
          <a:ln>
            <a:solidFill>
              <a:schemeClr val="tx1"/>
            </a:solidFill>
          </a:ln>
        </p:spPr>
        <p:txBody>
          <a:bodyPr wrap="square" rtlCol="0">
            <a:spAutoFit/>
          </a:bodyPr>
          <a:lstStyle/>
          <a:p>
            <a:r>
              <a:rPr lang="en-GB" sz="2000" dirty="0">
                <a:latin typeface="+mj-lt"/>
              </a:rPr>
              <a:t>List means to…</a:t>
            </a:r>
          </a:p>
          <a:p>
            <a:endParaRPr lang="en-GB" sz="2000" dirty="0">
              <a:latin typeface="+mj-lt"/>
            </a:endParaRPr>
          </a:p>
          <a:p>
            <a:r>
              <a:rPr lang="en-GB" sz="2000" dirty="0">
                <a:latin typeface="+mj-lt"/>
              </a:rPr>
              <a:t>Give a sequence of brief answers with no explanation.</a:t>
            </a:r>
            <a:endParaRPr lang="en-GB" dirty="0"/>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5632311"/>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Natural language (generation)</a:t>
            </a:r>
          </a:p>
          <a:p>
            <a:pPr marL="342900" indent="-342900">
              <a:buFont typeface="Arial" panose="020B0604020202020204" pitchFamily="34" charset="0"/>
              <a:buChar char="•"/>
            </a:pPr>
            <a:r>
              <a:rPr lang="en-GB" sz="2000" dirty="0">
                <a:latin typeface="+mj-lt"/>
              </a:rPr>
              <a:t>Speech recognition</a:t>
            </a:r>
          </a:p>
          <a:p>
            <a:pPr marL="342900" indent="-342900">
              <a:buFont typeface="Arial" panose="020B0604020202020204" pitchFamily="34" charset="0"/>
              <a:buChar char="•"/>
            </a:pPr>
            <a:r>
              <a:rPr lang="en-GB" sz="2000" dirty="0">
                <a:latin typeface="+mj-lt"/>
              </a:rPr>
              <a:t>Image recognition</a:t>
            </a:r>
          </a:p>
          <a:p>
            <a:pPr marL="342900" indent="-342900">
              <a:buFont typeface="Arial" panose="020B0604020202020204" pitchFamily="34" charset="0"/>
              <a:buChar char="•"/>
            </a:pPr>
            <a:r>
              <a:rPr lang="en-GB" sz="2000" dirty="0">
                <a:latin typeface="+mj-lt"/>
              </a:rPr>
              <a:t>Augmented reality</a:t>
            </a:r>
          </a:p>
          <a:p>
            <a:pPr marL="342900" indent="-342900">
              <a:buFont typeface="Arial" panose="020B0604020202020204" pitchFamily="34" charset="0"/>
              <a:buChar char="•"/>
            </a:pPr>
            <a:r>
              <a:rPr lang="en-GB" sz="2000" dirty="0">
                <a:latin typeface="+mj-lt"/>
              </a:rPr>
              <a:t>Virtual reality</a:t>
            </a:r>
          </a:p>
          <a:p>
            <a:pPr marL="342900" indent="-342900">
              <a:buFont typeface="Arial" panose="020B0604020202020204" pitchFamily="34" charset="0"/>
              <a:buChar char="•"/>
            </a:pPr>
            <a:r>
              <a:rPr lang="en-GB" sz="2000" dirty="0">
                <a:latin typeface="+mj-lt"/>
              </a:rPr>
              <a:t>Autonomous vehicles</a:t>
            </a:r>
          </a:p>
          <a:p>
            <a:pPr marL="342900" indent="-342900">
              <a:buFont typeface="Arial" panose="020B0604020202020204" pitchFamily="34" charset="0"/>
              <a:buChar char="•"/>
            </a:pPr>
            <a:r>
              <a:rPr lang="en-GB" sz="2000" dirty="0">
                <a:latin typeface="+mj-lt"/>
              </a:rPr>
              <a:t>Autonomous (manufacturing) equipment (robots)</a:t>
            </a:r>
          </a:p>
          <a:p>
            <a:pPr marL="342900" indent="-342900">
              <a:buFont typeface="Arial" panose="020B0604020202020204" pitchFamily="34" charset="0"/>
              <a:buChar char="•"/>
            </a:pPr>
            <a:r>
              <a:rPr lang="en-GB" sz="2000" dirty="0">
                <a:latin typeface="+mj-lt"/>
              </a:rPr>
              <a:t>Decision making</a:t>
            </a:r>
          </a:p>
          <a:p>
            <a:pPr marL="342900" indent="-342900">
              <a:buFont typeface="Arial" panose="020B0604020202020204" pitchFamily="34" charset="0"/>
              <a:buChar char="•"/>
            </a:pPr>
            <a:r>
              <a:rPr lang="en-GB" sz="2000" dirty="0">
                <a:latin typeface="+mj-lt"/>
              </a:rPr>
              <a:t>Smart devices</a:t>
            </a:r>
          </a:p>
          <a:p>
            <a:pPr marL="342900" indent="-342900">
              <a:buFont typeface="Arial" panose="020B0604020202020204" pitchFamily="34" charset="0"/>
              <a:buChar char="•"/>
            </a:pPr>
            <a:r>
              <a:rPr lang="en-GB" sz="2000" dirty="0">
                <a:latin typeface="+mj-lt"/>
              </a:rPr>
              <a:t>Virtual agents</a:t>
            </a:r>
          </a:p>
          <a:p>
            <a:pPr marL="342900" indent="-342900">
              <a:buFont typeface="Arial" panose="020B0604020202020204" pitchFamily="34" charset="0"/>
              <a:buChar char="•"/>
            </a:pPr>
            <a:r>
              <a:rPr lang="en-GB" sz="2000" dirty="0">
                <a:latin typeface="+mj-lt"/>
              </a:rPr>
              <a:t>Deep learning</a:t>
            </a:r>
          </a:p>
          <a:p>
            <a:pPr marL="342900" indent="-342900">
              <a:buFont typeface="Arial" panose="020B0604020202020204" pitchFamily="34" charset="0"/>
              <a:buChar char="•"/>
            </a:pPr>
            <a:r>
              <a:rPr lang="en-GB" sz="2000" dirty="0">
                <a:latin typeface="+mj-lt"/>
              </a:rPr>
              <a:t>Machine learning</a:t>
            </a:r>
          </a:p>
          <a:p>
            <a:pPr marL="342900" indent="-342900">
              <a:buFont typeface="Arial" panose="020B0604020202020204" pitchFamily="34" charset="0"/>
              <a:buChar char="•"/>
            </a:pPr>
            <a:r>
              <a:rPr lang="en-GB" sz="2000" dirty="0">
                <a:latin typeface="+mj-lt"/>
              </a:rPr>
              <a:t>Any other reasonable example. </a:t>
            </a:r>
          </a:p>
        </p:txBody>
      </p:sp>
      <p:sp>
        <p:nvSpPr>
          <p:cNvPr id="5" name="TextBox 4">
            <a:extLst>
              <a:ext uri="{FF2B5EF4-FFF2-40B4-BE49-F238E27FC236}">
                <a16:creationId xmlns:a16="http://schemas.microsoft.com/office/drawing/2014/main" id="{56D87B29-BD47-48E0-A4BF-14ACFB411477}"/>
              </a:ext>
            </a:extLst>
          </p:cNvPr>
          <p:cNvSpPr txBox="1"/>
          <p:nvPr/>
        </p:nvSpPr>
        <p:spPr>
          <a:xfrm>
            <a:off x="271463" y="1036213"/>
            <a:ext cx="8088766" cy="308206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List </a:t>
            </a:r>
            <a:r>
              <a:rPr lang="en-GB" sz="2000" b="1" dirty="0">
                <a:latin typeface="+mj-lt"/>
              </a:rPr>
              <a:t>three</a:t>
            </a:r>
            <a:r>
              <a:rPr lang="en-GB" sz="2000" dirty="0">
                <a:latin typeface="+mj-lt"/>
              </a:rPr>
              <a:t> AI technologies.</a:t>
            </a:r>
          </a:p>
          <a:p>
            <a:endParaRPr lang="en-GB" sz="2000" dirty="0">
              <a:latin typeface="+mj-lt"/>
            </a:endParaRPr>
          </a:p>
          <a:p>
            <a:pPr>
              <a:lnSpc>
                <a:spcPct val="200000"/>
              </a:lnSpc>
            </a:pPr>
            <a:r>
              <a:rPr lang="en-GB" sz="2000" dirty="0">
                <a:latin typeface="+mj-lt"/>
              </a:rPr>
              <a:t>       1. </a:t>
            </a:r>
            <a:r>
              <a:rPr lang="en-GB" sz="2000" dirty="0">
                <a:solidFill>
                  <a:srgbClr val="FF0000"/>
                </a:solidFill>
                <a:latin typeface="+mj-lt"/>
              </a:rPr>
              <a:t>Machine learning</a:t>
            </a:r>
          </a:p>
          <a:p>
            <a:pPr>
              <a:lnSpc>
                <a:spcPct val="200000"/>
              </a:lnSpc>
            </a:pPr>
            <a:r>
              <a:rPr lang="en-GB" sz="2000" dirty="0">
                <a:latin typeface="+mj-lt"/>
              </a:rPr>
              <a:t>       2. </a:t>
            </a:r>
            <a:r>
              <a:rPr lang="en-GB" sz="2000" dirty="0">
                <a:solidFill>
                  <a:srgbClr val="002060"/>
                </a:solidFill>
                <a:latin typeface="+mj-lt"/>
              </a:rPr>
              <a:t>Augmented reality</a:t>
            </a:r>
          </a:p>
          <a:p>
            <a:pPr>
              <a:lnSpc>
                <a:spcPct val="200000"/>
              </a:lnSpc>
            </a:pPr>
            <a:r>
              <a:rPr lang="en-GB" sz="2000" dirty="0">
                <a:latin typeface="+mj-lt"/>
              </a:rPr>
              <a:t>       3. </a:t>
            </a:r>
            <a:r>
              <a:rPr lang="en-GB" sz="2000" dirty="0">
                <a:solidFill>
                  <a:srgbClr val="00B050"/>
                </a:solidFill>
                <a:latin typeface="+mj-lt"/>
              </a:rPr>
              <a:t>Natural language </a:t>
            </a:r>
          </a:p>
          <a:p>
            <a:pPr algn="r">
              <a:lnSpc>
                <a:spcPct val="200000"/>
              </a:lnSpc>
            </a:pPr>
            <a:r>
              <a:rPr lang="en-GB" sz="2000" dirty="0">
                <a:latin typeface="+mj-lt"/>
              </a:rPr>
              <a:t>                     </a:t>
            </a:r>
            <a:r>
              <a:rPr lang="en-GB" sz="2000" b="1" dirty="0">
                <a:latin typeface="+mj-lt"/>
              </a:rPr>
              <a:t>[3]</a:t>
            </a:r>
            <a:endParaRPr lang="en-GB" sz="2000" dirty="0">
              <a:latin typeface="+mj-lt"/>
            </a:endParaRPr>
          </a:p>
        </p:txBody>
      </p:sp>
      <p:sp>
        <p:nvSpPr>
          <p:cNvPr id="7" name="TextBox 6">
            <a:extLst>
              <a:ext uri="{FF2B5EF4-FFF2-40B4-BE49-F238E27FC236}">
                <a16:creationId xmlns:a16="http://schemas.microsoft.com/office/drawing/2014/main" id="{22BC9EAE-1E66-4B3C-9B6E-7F5327D97562}"/>
              </a:ext>
            </a:extLst>
          </p:cNvPr>
          <p:cNvSpPr txBox="1"/>
          <p:nvPr/>
        </p:nvSpPr>
        <p:spPr>
          <a:xfrm>
            <a:off x="11021130" y="2792687"/>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8" name="TextBox 7">
            <a:extLst>
              <a:ext uri="{FF2B5EF4-FFF2-40B4-BE49-F238E27FC236}">
                <a16:creationId xmlns:a16="http://schemas.microsoft.com/office/drawing/2014/main" id="{508D335C-0CB7-4B72-AC4A-B4B90BEFA39A}"/>
              </a:ext>
            </a:extLst>
          </p:cNvPr>
          <p:cNvSpPr txBox="1"/>
          <p:nvPr/>
        </p:nvSpPr>
        <p:spPr>
          <a:xfrm>
            <a:off x="10747171" y="1714395"/>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9" name="TextBox 8">
            <a:extLst>
              <a:ext uri="{FF2B5EF4-FFF2-40B4-BE49-F238E27FC236}">
                <a16:creationId xmlns:a16="http://schemas.microsoft.com/office/drawing/2014/main" id="{AC4C4964-0473-4769-AF22-F175E90C0505}"/>
              </a:ext>
            </a:extLst>
          </p:cNvPr>
          <p:cNvSpPr txBox="1"/>
          <p:nvPr/>
        </p:nvSpPr>
        <p:spPr>
          <a:xfrm>
            <a:off x="10732181" y="5621732"/>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Learners should be aware of the main impacts on society, the economy and culture of the following developments in digital technology that have evolved over time such as: Autonomy.</a:t>
            </a:r>
          </a:p>
          <a:p>
            <a:endParaRPr lang="en-GB" dirty="0"/>
          </a:p>
          <a:p>
            <a:endParaRPr lang="en-GB" dirty="0"/>
          </a:p>
          <a:p>
            <a:r>
              <a:rPr lang="en-GB" dirty="0"/>
              <a:t>Understand the ethical and moral dilemmas surrounding the use of self-driving cars.</a:t>
            </a:r>
          </a:p>
          <a:p>
            <a:r>
              <a:rPr lang="en-GB" dirty="0"/>
              <a:t>Identify the pros and cons to using self-driving cars.</a:t>
            </a:r>
          </a:p>
          <a:p>
            <a:r>
              <a:rPr lang="en-GB" dirty="0"/>
              <a:t>Understand the impact the use of autonomy can have on the economy with regards to productivity and employment.</a:t>
            </a:r>
          </a:p>
          <a:p>
            <a:r>
              <a:rPr lang="en-GB" dirty="0"/>
              <a:t>Identify the pros and cons to using computer-controlled technology such as robots. </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2609457"/>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AA22112A-4B28-4D14-84E5-19A9CAF5933A}"/>
              </a:ext>
            </a:extLst>
          </p:cNvPr>
          <p:cNvPicPr>
            <a:picLocks noGrp="1" noChangeAspect="1"/>
          </p:cNvPicPr>
          <p:nvPr>
            <p:ph type="pic" sz="quarter" idx="13"/>
          </p:nvPr>
        </p:nvPicPr>
        <p:blipFill>
          <a:blip r:embed="rId3"/>
          <a:srcRect l="31526" r="31526"/>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132343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Autonomous system</a:t>
            </a:r>
          </a:p>
          <a:p>
            <a:pPr marL="342900" indent="-342900">
              <a:buFont typeface="Arial" panose="020B0604020202020204" pitchFamily="34" charset="0"/>
              <a:buChar char="•"/>
            </a:pPr>
            <a:r>
              <a:rPr lang="en-GB" sz="2000" dirty="0">
                <a:latin typeface="+mj-lt"/>
              </a:rPr>
              <a:t>Ethical</a:t>
            </a:r>
          </a:p>
          <a:p>
            <a:pPr marL="342900" indent="-342900">
              <a:buFont typeface="Arial" panose="020B0604020202020204" pitchFamily="34" charset="0"/>
              <a:buChar char="•"/>
            </a:pPr>
            <a:r>
              <a:rPr lang="en-GB" sz="2000" dirty="0">
                <a:latin typeface="+mj-lt"/>
              </a:rPr>
              <a:t>Moral</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1943469654"/>
              </p:ext>
            </p:extLst>
          </p:nvPr>
        </p:nvGraphicFramePr>
        <p:xfrm>
          <a:off x="2893102" y="624840"/>
          <a:ext cx="9173980" cy="2316480"/>
        </p:xfrm>
        <a:graphic>
          <a:graphicData uri="http://schemas.openxmlformats.org/drawingml/2006/table">
            <a:tbl>
              <a:tblPr firstRow="1" bandRow="1">
                <a:tableStyleId>{5940675A-B579-460E-94D1-54222C63F5DA}</a:tableStyleId>
              </a:tblPr>
              <a:tblGrid>
                <a:gridCol w="2788170">
                  <a:extLst>
                    <a:ext uri="{9D8B030D-6E8A-4147-A177-3AD203B41FA5}">
                      <a16:colId xmlns:a16="http://schemas.microsoft.com/office/drawing/2014/main" val="1736239629"/>
                    </a:ext>
                  </a:extLst>
                </a:gridCol>
                <a:gridCol w="6385810">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Autonomous system</a:t>
                      </a:r>
                    </a:p>
                  </a:txBody>
                  <a:tcPr>
                    <a:solidFill>
                      <a:schemeClr val="bg1">
                        <a:lumMod val="85000"/>
                      </a:schemeClr>
                    </a:solidFill>
                  </a:tcPr>
                </a:tc>
                <a:tc>
                  <a:txBody>
                    <a:bodyPr/>
                    <a:lstStyle/>
                    <a:p>
                      <a:r>
                        <a:rPr lang="en-GB" sz="1800" dirty="0">
                          <a:latin typeface="+mj-lt"/>
                        </a:rPr>
                        <a:t>Hardware and software work together to solve a problem by performing an action.</a:t>
                      </a:r>
                    </a:p>
                  </a:txBody>
                  <a:tcPr/>
                </a:tc>
                <a:extLst>
                  <a:ext uri="{0D108BD9-81ED-4DB2-BD59-A6C34878D82A}">
                    <a16:rowId xmlns:a16="http://schemas.microsoft.com/office/drawing/2014/main" val="1513934218"/>
                  </a:ext>
                </a:extLst>
              </a:tr>
              <a:tr h="370840">
                <a:tc>
                  <a:txBody>
                    <a:bodyPr/>
                    <a:lstStyle/>
                    <a:p>
                      <a:r>
                        <a:rPr lang="en-GB" sz="1800" dirty="0">
                          <a:latin typeface="+mj-lt"/>
                        </a:rPr>
                        <a:t>Ethical</a:t>
                      </a:r>
                    </a:p>
                  </a:txBody>
                  <a:tcPr>
                    <a:solidFill>
                      <a:schemeClr val="bg1">
                        <a:lumMod val="85000"/>
                      </a:schemeClr>
                    </a:solidFill>
                  </a:tcPr>
                </a:tc>
                <a:tc>
                  <a:txBody>
                    <a:bodyPr/>
                    <a:lstStyle/>
                    <a:p>
                      <a:r>
                        <a:rPr lang="en-GB" sz="1800" dirty="0">
                          <a:latin typeface="+mj-lt"/>
                        </a:rPr>
                        <a:t>Decisions based upon individual character, and the more subjective understanding of right and wrong by individuals </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Moral</a:t>
                      </a:r>
                    </a:p>
                  </a:txBody>
                  <a:tcPr>
                    <a:solidFill>
                      <a:schemeClr val="bg1">
                        <a:lumMod val="85000"/>
                      </a:schemeClr>
                    </a:solidFill>
                  </a:tcPr>
                </a:tc>
                <a:tc>
                  <a:txBody>
                    <a:bodyPr/>
                    <a:lstStyle/>
                    <a:p>
                      <a:r>
                        <a:rPr lang="en-GB" sz="1800" dirty="0">
                          <a:latin typeface="+mj-lt"/>
                        </a:rPr>
                        <a:t>Emphasises the widely-shared communal or societal norms about right and wrong.</a:t>
                      </a:r>
                    </a:p>
                  </a:txBody>
                  <a:tcPr/>
                </a:tc>
                <a:extLst>
                  <a:ext uri="{0D108BD9-81ED-4DB2-BD59-A6C34878D82A}">
                    <a16:rowId xmlns:a16="http://schemas.microsoft.com/office/drawing/2014/main" val="1560296519"/>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Autonomous vehicles</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0257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One of the biggest developments in AI is the possibility that a car can drive itself with no need for user input.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673375503"/>
              </p:ext>
            </p:extLst>
          </p:nvPr>
        </p:nvGraphicFramePr>
        <p:xfrm>
          <a:off x="4135919" y="1466818"/>
          <a:ext cx="7898914" cy="17068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dilemma was posed in the video?</a:t>
                      </a:r>
                    </a:p>
                    <a:p>
                      <a:pPr marL="457200" indent="-457200" algn="l">
                        <a:buAutoNum type="arabicPeriod"/>
                      </a:pPr>
                      <a:r>
                        <a:rPr lang="en-GB" sz="2000" b="0" dirty="0">
                          <a:latin typeface="Tw Cen MT" panose="020B0602020104020603" pitchFamily="34" charset="0"/>
                        </a:rPr>
                        <a:t>Why are self-driving cars being introduced?</a:t>
                      </a:r>
                    </a:p>
                    <a:p>
                      <a:pPr marL="457200" indent="-457200" algn="l">
                        <a:buAutoNum type="arabicPeriod"/>
                      </a:pPr>
                      <a:r>
                        <a:rPr lang="en-GB" sz="2000" b="0" dirty="0">
                          <a:latin typeface="Tw Cen MT" panose="020B0602020104020603" pitchFamily="34" charset="0"/>
                        </a:rPr>
                        <a:t>What was the moral dilemma posed to the self-driving with the two motorcyclists?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48366" y="123315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313532979"/>
              </p:ext>
            </p:extLst>
          </p:nvPr>
        </p:nvGraphicFramePr>
        <p:xfrm>
          <a:off x="4135917" y="3364410"/>
          <a:ext cx="7898916" cy="32983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Situations where a self-driving was faced with multiple decisions and which ever one they made could prove fatal in some way.</a:t>
                      </a:r>
                    </a:p>
                    <a:p>
                      <a:pPr marL="457200" indent="-457200" algn="l">
                        <a:buAutoNum type="arabicPeriod"/>
                      </a:pPr>
                      <a:r>
                        <a:rPr lang="en-GB" sz="2000" b="0" dirty="0">
                          <a:latin typeface="Tw Cen MT" panose="020B0602020104020603" pitchFamily="34" charset="0"/>
                        </a:rPr>
                        <a:t>To dramatically reduce traffic accidents and fatalities to remove human error, reduce congestion, reduce pollution levels.</a:t>
                      </a:r>
                    </a:p>
                    <a:p>
                      <a:pPr marL="457200" indent="-457200" algn="l">
                        <a:buAutoNum type="arabicPeriod"/>
                      </a:pPr>
                      <a:r>
                        <a:rPr lang="en-GB" sz="2000" b="0" dirty="0">
                          <a:latin typeface="Tw Cen MT" panose="020B0602020104020603" pitchFamily="34" charset="0"/>
                        </a:rPr>
                        <a:t>If the car hit the motorcyclist on the left because they have more chance of surviving (because of the helmet) then it appears that they’re being penalised for adhering to traffic law. Whereas hitting the motorcyclist on the right increases the chance of that person dying when the purpose of autonomous vehicles is to minimise harm.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8" y="121108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1507941028"/>
              </p:ext>
            </p:extLst>
          </p:nvPr>
        </p:nvGraphicFramePr>
        <p:xfrm>
          <a:off x="127532" y="5893059"/>
          <a:ext cx="3861189" cy="736600"/>
        </p:xfrm>
        <a:graphic>
          <a:graphicData uri="http://schemas.openxmlformats.org/drawingml/2006/table">
            <a:tbl>
              <a:tblPr firstRow="1" bandRow="1">
                <a:tableStyleId>{5C22544A-7EE6-4342-B048-85BDC9FD1C3A}</a:tableStyleId>
              </a:tblPr>
              <a:tblGrid>
                <a:gridCol w="386118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9" name="Picture 2" descr="Video Icon Icons - Download Free Vector Icons | Noun Project">
            <a:extLst>
              <a:ext uri="{FF2B5EF4-FFF2-40B4-BE49-F238E27FC236}">
                <a16:creationId xmlns:a16="http://schemas.microsoft.com/office/drawing/2014/main" id="{D84544F0-BA07-45B0-B09F-53B65D5A9F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87A41D3-C73F-4094-B32B-834DBFB68881}"/>
              </a:ext>
            </a:extLst>
          </p:cNvPr>
          <p:cNvPicPr>
            <a:picLocks noChangeAspect="1"/>
          </p:cNvPicPr>
          <p:nvPr/>
        </p:nvPicPr>
        <p:blipFill>
          <a:blip r:embed="rId6"/>
          <a:stretch>
            <a:fillRect/>
          </a:stretch>
        </p:blipFill>
        <p:spPr>
          <a:xfrm>
            <a:off x="157166" y="635942"/>
            <a:ext cx="3886027" cy="2585974"/>
          </a:xfrm>
          <a:prstGeom prst="rect">
            <a:avLst/>
          </a:prstGeom>
        </p:spPr>
      </p:pic>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Autonomy in the workplace</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0257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AI is slowly developing technology that has the ability to perform jobs that would normally be done by humans – is this a good thing though?</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nvPr>
        </p:nvGraphicFramePr>
        <p:xfrm>
          <a:off x="4135919" y="1466818"/>
          <a:ext cx="7898914" cy="17068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dilemma was posed in the video?</a:t>
                      </a:r>
                    </a:p>
                    <a:p>
                      <a:pPr marL="457200" indent="-457200" algn="l">
                        <a:buAutoNum type="arabicPeriod"/>
                      </a:pPr>
                      <a:r>
                        <a:rPr lang="en-GB" sz="2000" b="0" dirty="0">
                          <a:latin typeface="Tw Cen MT" panose="020B0602020104020603" pitchFamily="34" charset="0"/>
                        </a:rPr>
                        <a:t>Why are self-driving cars being introduced?</a:t>
                      </a:r>
                    </a:p>
                    <a:p>
                      <a:pPr marL="457200" indent="-457200" algn="l">
                        <a:buAutoNum type="arabicPeriod"/>
                      </a:pPr>
                      <a:r>
                        <a:rPr lang="en-GB" sz="2000" b="0" dirty="0">
                          <a:latin typeface="Tw Cen MT" panose="020B0602020104020603" pitchFamily="34" charset="0"/>
                        </a:rPr>
                        <a:t>What was the moral dilemma posed to the self-driving with the two motorcyclists?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48366" y="123315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nvPr>
        </p:nvGraphicFramePr>
        <p:xfrm>
          <a:off x="4135917" y="3364410"/>
          <a:ext cx="7898916" cy="32983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Situations where a self-driving was faced with multiple decisions and which ever one they made could prove fatal in some way.</a:t>
                      </a:r>
                    </a:p>
                    <a:p>
                      <a:pPr marL="457200" indent="-457200" algn="l">
                        <a:buAutoNum type="arabicPeriod"/>
                      </a:pPr>
                      <a:r>
                        <a:rPr lang="en-GB" sz="2000" b="0" dirty="0">
                          <a:latin typeface="Tw Cen MT" panose="020B0602020104020603" pitchFamily="34" charset="0"/>
                        </a:rPr>
                        <a:t>To dramatically reduce traffic accidents and fatalities to remove human error, reduce congestion, reduce pollution levels.</a:t>
                      </a:r>
                    </a:p>
                    <a:p>
                      <a:pPr marL="457200" indent="-457200" algn="l">
                        <a:buAutoNum type="arabicPeriod"/>
                      </a:pPr>
                      <a:r>
                        <a:rPr lang="en-GB" sz="2000" b="0" dirty="0">
                          <a:latin typeface="Tw Cen MT" panose="020B0602020104020603" pitchFamily="34" charset="0"/>
                        </a:rPr>
                        <a:t>If the car hit the motorcyclist on the left because they have more chance of surviving (because of the helmet) then it appears that they’re being penalised for adhering to traffic law. Whereas hitting the motorcyclist on the right increases the chance of that person dying when the purpose of autonomous vehicles is to minimise harm.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8" y="121108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1271345619"/>
              </p:ext>
            </p:extLst>
          </p:nvPr>
        </p:nvGraphicFramePr>
        <p:xfrm>
          <a:off x="127532" y="5893059"/>
          <a:ext cx="3861189" cy="736600"/>
        </p:xfrm>
        <a:graphic>
          <a:graphicData uri="http://schemas.openxmlformats.org/drawingml/2006/table">
            <a:tbl>
              <a:tblPr firstRow="1" bandRow="1">
                <a:tableStyleId>{5C22544A-7EE6-4342-B048-85BDC9FD1C3A}</a:tableStyleId>
              </a:tblPr>
              <a:tblGrid>
                <a:gridCol w="386118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9" name="Picture 2" descr="Video Icon Icons - Download Free Vector Icons | Noun Project">
            <a:extLst>
              <a:ext uri="{FF2B5EF4-FFF2-40B4-BE49-F238E27FC236}">
                <a16:creationId xmlns:a16="http://schemas.microsoft.com/office/drawing/2014/main" id="{D84544F0-BA07-45B0-B09F-53B65D5A9F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120" y="5629689"/>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2EEC2E5-F585-4D62-8971-D80A1A1530BD}"/>
              </a:ext>
            </a:extLst>
          </p:cNvPr>
          <p:cNvPicPr>
            <a:picLocks noChangeAspect="1"/>
          </p:cNvPicPr>
          <p:nvPr/>
        </p:nvPicPr>
        <p:blipFill>
          <a:blip r:embed="rId6"/>
          <a:stretch>
            <a:fillRect/>
          </a:stretch>
        </p:blipFill>
        <p:spPr>
          <a:xfrm>
            <a:off x="144030" y="608050"/>
            <a:ext cx="3846594" cy="2565648"/>
          </a:xfrm>
          <a:prstGeom prst="rect">
            <a:avLst/>
          </a:prstGeom>
        </p:spPr>
      </p:pic>
      <p:pic>
        <p:nvPicPr>
          <p:cNvPr id="7" name="Picture 6">
            <a:extLst>
              <a:ext uri="{FF2B5EF4-FFF2-40B4-BE49-F238E27FC236}">
                <a16:creationId xmlns:a16="http://schemas.microsoft.com/office/drawing/2014/main" id="{F62E5036-B85A-4B8F-BB96-C094390AC66D}"/>
              </a:ext>
            </a:extLst>
          </p:cNvPr>
          <p:cNvPicPr>
            <a:picLocks noChangeAspect="1"/>
          </p:cNvPicPr>
          <p:nvPr/>
        </p:nvPicPr>
        <p:blipFill>
          <a:blip r:embed="rId7"/>
          <a:stretch>
            <a:fillRect/>
          </a:stretch>
        </p:blipFill>
        <p:spPr>
          <a:xfrm>
            <a:off x="161408" y="3213244"/>
            <a:ext cx="3797680" cy="2527756"/>
          </a:xfrm>
          <a:prstGeom prst="rect">
            <a:avLst/>
          </a:prstGeom>
        </p:spPr>
      </p:pic>
    </p:spTree>
    <p:extLst>
      <p:ext uri="{BB962C8B-B14F-4D97-AF65-F5344CB8AC3E}">
        <p14:creationId xmlns:p14="http://schemas.microsoft.com/office/powerpoint/2010/main" val="285170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1078</Words>
  <Application>Microsoft Office PowerPoint</Application>
  <PresentationFormat>Widescreen</PresentationFormat>
  <Paragraphs>150</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2021-09-23T08:57:19Z</dcterms:modified>
</cp:coreProperties>
</file>